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57" r:id="rId5"/>
    <p:sldId id="259" r:id="rId6"/>
    <p:sldId id="260" r:id="rId7"/>
    <p:sldId id="258"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28/09/2019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068.jpg"/>
          <p:cNvPicPr>
            <a:picLocks noChangeAspect="1"/>
          </p:cNvPicPr>
          <p:nvPr/>
        </p:nvPicPr>
        <p:blipFill>
          <a:blip r:embed="rId2" cstate="print"/>
          <a:stretch>
            <a:fillRect/>
          </a:stretch>
        </p:blipFill>
        <p:spPr>
          <a:xfrm>
            <a:off x="0" y="0"/>
            <a:ext cx="9144000" cy="6858000"/>
          </a:xfrm>
          <a:prstGeom prst="rect">
            <a:avLst/>
          </a:prstGeom>
        </p:spPr>
      </p:pic>
      <p:sp>
        <p:nvSpPr>
          <p:cNvPr id="11" name="ZoneTexte 14"/>
          <p:cNvSpPr txBox="1">
            <a:spLocks noChangeArrowheads="1"/>
          </p:cNvSpPr>
          <p:nvPr/>
        </p:nvSpPr>
        <p:spPr bwMode="auto">
          <a:xfrm>
            <a:off x="0" y="6273225"/>
            <a:ext cx="9144000" cy="430887"/>
          </a:xfrm>
          <a:prstGeom prst="rect">
            <a:avLst/>
          </a:prstGeom>
          <a:solidFill>
            <a:schemeClr val="bg1"/>
          </a:solidFill>
          <a:ln w="9525">
            <a:noFill/>
            <a:miter lim="800000"/>
            <a:headEnd/>
            <a:tailEnd/>
          </a:ln>
        </p:spPr>
        <p:txBody>
          <a:bodyPr wrap="square">
            <a:spAutoFit/>
          </a:bodyPr>
          <a:lstStyle/>
          <a:p>
            <a:r>
              <a:rPr lang="fr-FR" sz="1100" b="1" i="1" dirty="0">
                <a:latin typeface="Calibri" pitchFamily="34" charset="0"/>
              </a:rPr>
              <a:t>André Martinez-Humayou</a:t>
            </a:r>
          </a:p>
          <a:p>
            <a:r>
              <a:rPr lang="fr-FR" sz="1100" b="1" i="1" dirty="0">
                <a:latin typeface="Calibri" pitchFamily="34" charset="0"/>
              </a:rPr>
              <a:t>AISP-  Association Internationale des Soldats de la Paix</a:t>
            </a:r>
          </a:p>
        </p:txBody>
      </p:sp>
      <p:pic>
        <p:nvPicPr>
          <p:cNvPr id="12" name="Image 15" descr="LOGO AISP COULEUR2016.tif"/>
          <p:cNvPicPr>
            <a:picLocks noChangeAspect="1"/>
          </p:cNvPicPr>
          <p:nvPr/>
        </p:nvPicPr>
        <p:blipFill>
          <a:blip r:embed="rId3" cstate="print"/>
          <a:srcRect/>
          <a:stretch>
            <a:fillRect/>
          </a:stretch>
        </p:blipFill>
        <p:spPr bwMode="auto">
          <a:xfrm>
            <a:off x="3347864" y="6309320"/>
            <a:ext cx="350118" cy="339330"/>
          </a:xfrm>
          <a:prstGeom prst="rect">
            <a:avLst/>
          </a:prstGeom>
          <a:ln>
            <a:noFill/>
          </a:ln>
          <a:effectLst>
            <a:outerShdw blurRad="292100" dist="139700" dir="2700000" algn="tl" rotWithShape="0">
              <a:srgbClr val="333333">
                <a:alpha val="65000"/>
              </a:srgbClr>
            </a:outerShdw>
          </a:effectLst>
        </p:spPr>
      </p:pic>
      <p:pic>
        <p:nvPicPr>
          <p:cNvPr id="13" name="Image 16" descr="AISP-environnement-300x300.png"/>
          <p:cNvPicPr>
            <a:picLocks noChangeAspect="1"/>
          </p:cNvPicPr>
          <p:nvPr/>
        </p:nvPicPr>
        <p:blipFill>
          <a:blip r:embed="rId4" cstate="print"/>
          <a:srcRect/>
          <a:stretch>
            <a:fillRect/>
          </a:stretch>
        </p:blipFill>
        <p:spPr bwMode="auto">
          <a:xfrm>
            <a:off x="3779912" y="6309320"/>
            <a:ext cx="360041" cy="360040"/>
          </a:xfrm>
          <a:prstGeom prst="rect">
            <a:avLst/>
          </a:prstGeom>
          <a:ln>
            <a:noFill/>
          </a:ln>
          <a:effectLst>
            <a:outerShdw blurRad="292100" dist="139700" dir="2700000" algn="tl" rotWithShape="0">
              <a:srgbClr val="333333">
                <a:alpha val="65000"/>
              </a:srgbClr>
            </a:outerShdw>
          </a:effectLst>
        </p:spPr>
      </p:pic>
      <p:pic>
        <p:nvPicPr>
          <p:cNvPr id="15" name="Image 6" descr="LOG2BLEU.jpg"/>
          <p:cNvPicPr>
            <a:picLocks noChangeAspect="1"/>
          </p:cNvPicPr>
          <p:nvPr/>
        </p:nvPicPr>
        <p:blipFill>
          <a:blip r:embed="rId5" cstate="print"/>
          <a:srcRect/>
          <a:stretch>
            <a:fillRect/>
          </a:stretch>
        </p:blipFill>
        <p:spPr bwMode="auto">
          <a:xfrm>
            <a:off x="7092280" y="6381328"/>
            <a:ext cx="841698" cy="234608"/>
          </a:xfrm>
          <a:prstGeom prst="rect">
            <a:avLst/>
          </a:prstGeom>
          <a:ln>
            <a:noFill/>
          </a:ln>
          <a:effectLst>
            <a:outerShdw blurRad="292100" dist="139700" dir="2700000" algn="tl" rotWithShape="0">
              <a:srgbClr val="333333">
                <a:alpha val="65000"/>
              </a:srgbClr>
            </a:outerShdw>
          </a:effectLst>
        </p:spPr>
      </p:pic>
      <p:pic>
        <p:nvPicPr>
          <p:cNvPr id="16" name="Picture 2" descr="D:\LOGO MAN\LOGO MAN.tif"/>
          <p:cNvPicPr>
            <a:picLocks noChangeAspect="1" noChangeArrowheads="1"/>
          </p:cNvPicPr>
          <p:nvPr/>
        </p:nvPicPr>
        <p:blipFill>
          <a:blip r:embed="rId6" cstate="print"/>
          <a:srcRect/>
          <a:stretch>
            <a:fillRect/>
          </a:stretch>
        </p:blipFill>
        <p:spPr bwMode="auto">
          <a:xfrm>
            <a:off x="4211960" y="6309320"/>
            <a:ext cx="360040" cy="380102"/>
          </a:xfrm>
          <a:prstGeom prst="rect">
            <a:avLst/>
          </a:prstGeom>
          <a:ln>
            <a:noFill/>
          </a:ln>
          <a:effectLst>
            <a:outerShdw blurRad="292100" dist="139700" dir="2700000" algn="tl" rotWithShape="0">
              <a:srgbClr val="333333">
                <a:alpha val="65000"/>
              </a:srgbClr>
            </a:outerShdw>
          </a:effectLst>
        </p:spPr>
      </p:pic>
      <p:pic>
        <p:nvPicPr>
          <p:cNvPr id="17" name="Image 19" descr="http://www.longecotemediterranee.fr/wp-content/uploads/2015/01/logo-ASSEB.jpg"/>
          <p:cNvPicPr>
            <a:picLocks noChangeAspect="1"/>
          </p:cNvPicPr>
          <p:nvPr/>
        </p:nvPicPr>
        <p:blipFill>
          <a:blip r:embed="rId7" cstate="print"/>
          <a:srcRect l="4895" t="13841" b="21718"/>
          <a:stretch>
            <a:fillRect/>
          </a:stretch>
        </p:blipFill>
        <p:spPr bwMode="auto">
          <a:xfrm>
            <a:off x="4716016" y="6309320"/>
            <a:ext cx="571500" cy="368300"/>
          </a:xfrm>
          <a:prstGeom prst="rect">
            <a:avLst/>
          </a:prstGeom>
          <a:ln>
            <a:noFill/>
          </a:ln>
          <a:effectLst>
            <a:outerShdw blurRad="292100" dist="139700" dir="2700000" algn="tl" rotWithShape="0">
              <a:srgbClr val="333333">
                <a:alpha val="65000"/>
              </a:srgbClr>
            </a:outerShdw>
          </a:effectLst>
        </p:spPr>
      </p:pic>
      <p:pic>
        <p:nvPicPr>
          <p:cNvPr id="18" name="Picture 19" descr="Aucune description de photo disponible."/>
          <p:cNvPicPr>
            <a:picLocks noChangeAspect="1" noChangeArrowheads="1"/>
          </p:cNvPicPr>
          <p:nvPr/>
        </p:nvPicPr>
        <p:blipFill>
          <a:blip r:embed="rId8" cstate="print"/>
          <a:srcRect/>
          <a:stretch>
            <a:fillRect/>
          </a:stretch>
        </p:blipFill>
        <p:spPr bwMode="auto">
          <a:xfrm>
            <a:off x="5436096" y="6309320"/>
            <a:ext cx="340800" cy="333227"/>
          </a:xfrm>
          <a:prstGeom prst="rect">
            <a:avLst/>
          </a:prstGeom>
          <a:ln>
            <a:noFill/>
          </a:ln>
          <a:effectLst>
            <a:outerShdw blurRad="292100" dist="139700" dir="2700000" algn="tl" rotWithShape="0">
              <a:srgbClr val="333333">
                <a:alpha val="65000"/>
              </a:srgbClr>
            </a:outerShdw>
          </a:effectLst>
        </p:spPr>
      </p:pic>
      <p:pic>
        <p:nvPicPr>
          <p:cNvPr id="19" name="Picture 15" descr="C:\Users\User\Desktop\index.png"/>
          <p:cNvPicPr>
            <a:picLocks noChangeAspect="1" noChangeArrowheads="1"/>
          </p:cNvPicPr>
          <p:nvPr/>
        </p:nvPicPr>
        <p:blipFill>
          <a:blip r:embed="rId9" cstate="print"/>
          <a:srcRect/>
          <a:stretch>
            <a:fillRect/>
          </a:stretch>
        </p:blipFill>
        <p:spPr bwMode="auto">
          <a:xfrm>
            <a:off x="5940152" y="6309320"/>
            <a:ext cx="258035" cy="332234"/>
          </a:xfrm>
          <a:prstGeom prst="rect">
            <a:avLst/>
          </a:prstGeom>
          <a:ln>
            <a:noFill/>
          </a:ln>
          <a:effectLst>
            <a:outerShdw blurRad="292100" dist="139700" dir="2700000" algn="tl" rotWithShape="0">
              <a:srgbClr val="333333">
                <a:alpha val="65000"/>
              </a:srgbClr>
            </a:outerShdw>
          </a:effectLst>
        </p:spPr>
      </p:pic>
      <p:pic>
        <p:nvPicPr>
          <p:cNvPr id="21" name="Image 20" descr="index4.png"/>
          <p:cNvPicPr>
            <a:picLocks noChangeAspect="1"/>
          </p:cNvPicPr>
          <p:nvPr/>
        </p:nvPicPr>
        <p:blipFill>
          <a:blip r:embed="rId10" cstate="print"/>
          <a:stretch>
            <a:fillRect/>
          </a:stretch>
        </p:blipFill>
        <p:spPr>
          <a:xfrm>
            <a:off x="6516216" y="6381328"/>
            <a:ext cx="382197" cy="236598"/>
          </a:xfrm>
          <a:prstGeom prst="rect">
            <a:avLst/>
          </a:prstGeom>
          <a:ln>
            <a:noFill/>
          </a:ln>
          <a:effectLst>
            <a:outerShdw blurRad="292100" dist="139700" dir="2700000" algn="tl" rotWithShape="0">
              <a:srgbClr val="333333">
                <a:alpha val="65000"/>
              </a:srgbClr>
            </a:outerShdw>
          </a:effectLst>
        </p:spPr>
      </p:pic>
      <p:pic>
        <p:nvPicPr>
          <p:cNvPr id="22" name="Image 12" descr="29683980_1555142557917977_8792883643664836811_n.png.jpg"/>
          <p:cNvPicPr>
            <a:picLocks noChangeAspect="1"/>
          </p:cNvPicPr>
          <p:nvPr/>
        </p:nvPicPr>
        <p:blipFill>
          <a:blip r:embed="rId11" cstate="print"/>
          <a:srcRect/>
          <a:stretch>
            <a:fillRect/>
          </a:stretch>
        </p:blipFill>
        <p:spPr bwMode="auto">
          <a:xfrm>
            <a:off x="8244408" y="6309320"/>
            <a:ext cx="356883" cy="358204"/>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2483768" y="980728"/>
            <a:ext cx="6336704" cy="646331"/>
          </a:xfrm>
          <a:prstGeom prst="rect">
            <a:avLst/>
          </a:prstGeom>
          <a:solidFill>
            <a:schemeClr val="bg1"/>
          </a:solidFill>
        </p:spPr>
        <p:txBody>
          <a:bodyPr wrap="square" rtlCol="0">
            <a:spAutoFit/>
          </a:bodyPr>
          <a:lstStyle/>
          <a:p>
            <a:pPr algn="ctr"/>
            <a:r>
              <a:rPr lang="fr-FR" dirty="0" smtClean="0"/>
              <a:t>Propositions d’aménagements simples de l’arrière plage et dunes de la zone naturelle d’</a:t>
            </a:r>
            <a:r>
              <a:rPr lang="fr-FR" dirty="0" err="1" smtClean="0"/>
              <a:t>Errimrel</a:t>
            </a:r>
            <a:r>
              <a:rPr lang="fr-FR" dirty="0" smtClean="0"/>
              <a:t>  - Bizerte 2020</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052.jpg"/>
          <p:cNvPicPr>
            <a:picLocks noChangeAspect="1"/>
          </p:cNvPicPr>
          <p:nvPr/>
        </p:nvPicPr>
        <p:blipFill>
          <a:blip r:embed="rId2" cstate="print"/>
          <a:stretch>
            <a:fillRect/>
          </a:stretch>
        </p:blipFill>
        <p:spPr>
          <a:xfrm>
            <a:off x="0" y="1646802"/>
            <a:ext cx="9144000" cy="5211198"/>
          </a:xfrm>
          <a:prstGeom prst="rect">
            <a:avLst/>
          </a:prstGeom>
        </p:spPr>
      </p:pic>
      <p:pic>
        <p:nvPicPr>
          <p:cNvPr id="5" name="Image 4" descr="052 -PANNEAUX  ZONE DE PARKING.jpg"/>
          <p:cNvPicPr>
            <a:picLocks noChangeAspect="1"/>
          </p:cNvPicPr>
          <p:nvPr/>
        </p:nvPicPr>
        <p:blipFill>
          <a:blip r:embed="rId3" cstate="print"/>
          <a:stretch>
            <a:fillRect/>
          </a:stretch>
        </p:blipFill>
        <p:spPr>
          <a:xfrm>
            <a:off x="-1" y="1628800"/>
            <a:ext cx="9144001" cy="5229200"/>
          </a:xfrm>
          <a:prstGeom prst="rect">
            <a:avLst/>
          </a:prstGeom>
        </p:spPr>
      </p:pic>
      <p:sp>
        <p:nvSpPr>
          <p:cNvPr id="6" name="ZoneTexte 5"/>
          <p:cNvSpPr txBox="1"/>
          <p:nvPr/>
        </p:nvSpPr>
        <p:spPr>
          <a:xfrm>
            <a:off x="0" y="0"/>
            <a:ext cx="9144000" cy="1477328"/>
          </a:xfrm>
          <a:prstGeom prst="rect">
            <a:avLst/>
          </a:prstGeom>
          <a:noFill/>
        </p:spPr>
        <p:txBody>
          <a:bodyPr wrap="square" rtlCol="0">
            <a:spAutoFit/>
          </a:bodyPr>
          <a:lstStyle/>
          <a:p>
            <a:pPr algn="just"/>
            <a:r>
              <a:rPr lang="fr-FR" dirty="0" smtClean="0"/>
              <a:t>La pose par l’autorité municipale ou de police de panneaux autoroutiers sur la zone avant l’entrée générale du site matérialisé par une barrière en bois. </a:t>
            </a:r>
          </a:p>
          <a:p>
            <a:pPr algn="just"/>
            <a:r>
              <a:rPr lang="fr-FR" dirty="0" smtClean="0"/>
              <a:t>Une zone de parking gratuite sera mise de place avant la barrière , le nombre  devra être faible afin de canaliser et réduire la fréquentation. C’est le nombre de place de parking qui fixe  la fréquentation générale d’un site naturel.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053 barrière - Copie.jpg"/>
          <p:cNvPicPr>
            <a:picLocks noChangeAspect="1"/>
          </p:cNvPicPr>
          <p:nvPr/>
        </p:nvPicPr>
        <p:blipFill>
          <a:blip r:embed="rId2" cstate="print"/>
          <a:stretch>
            <a:fillRect/>
          </a:stretch>
        </p:blipFill>
        <p:spPr>
          <a:xfrm>
            <a:off x="0" y="1340768"/>
            <a:ext cx="9144000" cy="5517232"/>
          </a:xfrm>
          <a:prstGeom prst="rect">
            <a:avLst/>
          </a:prstGeom>
        </p:spPr>
      </p:pic>
      <p:pic>
        <p:nvPicPr>
          <p:cNvPr id="6" name="Image 5" descr="053 barrière - Copie (2).jpg"/>
          <p:cNvPicPr>
            <a:picLocks noChangeAspect="1"/>
          </p:cNvPicPr>
          <p:nvPr/>
        </p:nvPicPr>
        <p:blipFill>
          <a:blip r:embed="rId3" cstate="print"/>
          <a:stretch>
            <a:fillRect/>
          </a:stretch>
        </p:blipFill>
        <p:spPr>
          <a:xfrm>
            <a:off x="0" y="1340768"/>
            <a:ext cx="9144000" cy="5481228"/>
          </a:xfrm>
          <a:prstGeom prst="rect">
            <a:avLst/>
          </a:prstGeom>
        </p:spPr>
      </p:pic>
      <p:sp>
        <p:nvSpPr>
          <p:cNvPr id="7" name="ZoneTexte 6"/>
          <p:cNvSpPr txBox="1"/>
          <p:nvPr/>
        </p:nvSpPr>
        <p:spPr>
          <a:xfrm>
            <a:off x="0" y="0"/>
            <a:ext cx="9144000" cy="1200329"/>
          </a:xfrm>
          <a:prstGeom prst="rect">
            <a:avLst/>
          </a:prstGeom>
          <a:noFill/>
        </p:spPr>
        <p:txBody>
          <a:bodyPr wrap="square" rtlCol="0">
            <a:spAutoFit/>
          </a:bodyPr>
          <a:lstStyle/>
          <a:p>
            <a:pPr algn="just"/>
            <a:r>
              <a:rPr lang="fr-FR" dirty="0" smtClean="0"/>
              <a:t>Une barrière bois fermera : l’axe principal d’entrée, elle stoppera les véhicules, une zone de parking à place limité devra se trouver avant la barrière et sera gratuite, un micro parking après barrière sera lui payant, les murs de l’institut pourraient accueillir des panneaux pédagogiques expliquant les engagement de la municipalité, l’</a:t>
            </a:r>
            <a:r>
              <a:rPr lang="fr-FR" dirty="0" err="1" smtClean="0"/>
              <a:t>APAL</a:t>
            </a:r>
            <a:r>
              <a:rPr lang="fr-FR" dirty="0" smtClean="0"/>
              <a:t> et de l’ensemble des acteurs ONG   </a:t>
            </a:r>
            <a:endParaRPr lang="fr-FR" dirty="0"/>
          </a:p>
        </p:txBody>
      </p:sp>
      <p:pic>
        <p:nvPicPr>
          <p:cNvPr id="5" name="Image 4" descr="2.jpg"/>
          <p:cNvPicPr>
            <a:picLocks noChangeAspect="1"/>
          </p:cNvPicPr>
          <p:nvPr/>
        </p:nvPicPr>
        <p:blipFill>
          <a:blip r:embed="rId4" cstate="print"/>
          <a:stretch>
            <a:fillRect/>
          </a:stretch>
        </p:blipFill>
        <p:spPr>
          <a:xfrm>
            <a:off x="0" y="1340768"/>
            <a:ext cx="9144000" cy="551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48680"/>
            <a:ext cx="9144000" cy="369332"/>
          </a:xfrm>
          <a:prstGeom prst="rect">
            <a:avLst/>
          </a:prstGeom>
          <a:noFill/>
        </p:spPr>
        <p:txBody>
          <a:bodyPr wrap="square" rtlCol="0">
            <a:spAutoFit/>
          </a:bodyPr>
          <a:lstStyle/>
          <a:p>
            <a:pPr algn="ctr"/>
            <a:r>
              <a:rPr lang="fr-FR" dirty="0" smtClean="0"/>
              <a:t>Entrée du site par l’arrière plage zone dunes noires</a:t>
            </a:r>
            <a:endParaRPr lang="fr-FR" dirty="0"/>
          </a:p>
        </p:txBody>
      </p:sp>
      <p:pic>
        <p:nvPicPr>
          <p:cNvPr id="5" name="Image 4" descr="055.jpg"/>
          <p:cNvPicPr>
            <a:picLocks noChangeAspect="1"/>
          </p:cNvPicPr>
          <p:nvPr/>
        </p:nvPicPr>
        <p:blipFill>
          <a:blip r:embed="rId2" cstate="print"/>
          <a:stretch>
            <a:fillRect/>
          </a:stretch>
        </p:blipFill>
        <p:spPr>
          <a:xfrm>
            <a:off x="0" y="1714500"/>
            <a:ext cx="9144000" cy="5143500"/>
          </a:xfrm>
          <a:prstGeom prst="rect">
            <a:avLst/>
          </a:prstGeom>
        </p:spPr>
      </p:pic>
      <p:pic>
        <p:nvPicPr>
          <p:cNvPr id="7" name="Image 6" descr="055 fils de fer croisés.jpg"/>
          <p:cNvPicPr>
            <a:picLocks noChangeAspect="1"/>
          </p:cNvPicPr>
          <p:nvPr/>
        </p:nvPicPr>
        <p:blipFill>
          <a:blip r:embed="rId3" cstate="print"/>
          <a:stretch>
            <a:fillRect/>
          </a:stretch>
        </p:blipFill>
        <p:spPr>
          <a:xfrm>
            <a:off x="0" y="1714500"/>
            <a:ext cx="9144000" cy="5143500"/>
          </a:xfrm>
          <a:prstGeom prst="rect">
            <a:avLst/>
          </a:prstGeom>
        </p:spPr>
      </p:pic>
      <p:sp>
        <p:nvSpPr>
          <p:cNvPr id="6" name="ZoneTexte 5"/>
          <p:cNvSpPr txBox="1"/>
          <p:nvPr/>
        </p:nvSpPr>
        <p:spPr>
          <a:xfrm>
            <a:off x="827584" y="908720"/>
            <a:ext cx="7560840" cy="830997"/>
          </a:xfrm>
          <a:prstGeom prst="rect">
            <a:avLst/>
          </a:prstGeom>
          <a:noFill/>
        </p:spPr>
        <p:txBody>
          <a:bodyPr wrap="square" rtlCol="0">
            <a:spAutoFit/>
          </a:bodyPr>
          <a:lstStyle/>
          <a:p>
            <a:pPr algn="just"/>
            <a:r>
              <a:rPr lang="fr-FR" sz="1600" dirty="0" smtClean="0">
                <a:solidFill>
                  <a:srgbClr val="0000FF"/>
                </a:solidFill>
              </a:rPr>
              <a:t>Piquets de bois 1.70 et fils de fer croisés, cette technique légère suppose une garderie avec action de police. </a:t>
            </a:r>
          </a:p>
          <a:p>
            <a:pPr algn="just"/>
            <a:r>
              <a:rPr lang="fr-FR" sz="1600" dirty="0" smtClean="0">
                <a:solidFill>
                  <a:srgbClr val="0000FF"/>
                </a:solidFill>
              </a:rPr>
              <a:t>Elle pourra venir dans le temps en remplacement d’un aménagement premier plus lourd </a:t>
            </a:r>
            <a:endParaRPr lang="fr-FR" dirty="0">
              <a:solidFill>
                <a:srgbClr val="0000FF"/>
              </a:solidFill>
            </a:endParaRPr>
          </a:p>
        </p:txBody>
      </p:sp>
      <p:pic>
        <p:nvPicPr>
          <p:cNvPr id="9" name="Image 8" descr="055 ganivelles.jpg"/>
          <p:cNvPicPr>
            <a:picLocks noChangeAspect="1"/>
          </p:cNvPicPr>
          <p:nvPr/>
        </p:nvPicPr>
        <p:blipFill>
          <a:blip r:embed="rId4" cstate="print"/>
          <a:stretch>
            <a:fillRect/>
          </a:stretch>
        </p:blipFill>
        <p:spPr>
          <a:xfrm>
            <a:off x="0" y="1714500"/>
            <a:ext cx="9144000" cy="5143500"/>
          </a:xfrm>
          <a:prstGeom prst="rect">
            <a:avLst/>
          </a:prstGeom>
        </p:spPr>
      </p:pic>
      <p:sp>
        <p:nvSpPr>
          <p:cNvPr id="10" name="ZoneTexte 9"/>
          <p:cNvSpPr txBox="1"/>
          <p:nvPr/>
        </p:nvSpPr>
        <p:spPr>
          <a:xfrm>
            <a:off x="755576" y="908720"/>
            <a:ext cx="7560840" cy="830997"/>
          </a:xfrm>
          <a:prstGeom prst="rect">
            <a:avLst/>
          </a:prstGeom>
          <a:solidFill>
            <a:schemeClr val="bg1"/>
          </a:solidFill>
        </p:spPr>
        <p:txBody>
          <a:bodyPr wrap="square" rtlCol="0">
            <a:spAutoFit/>
          </a:bodyPr>
          <a:lstStyle/>
          <a:p>
            <a:pPr algn="just"/>
            <a:r>
              <a:rPr lang="fr-FR" sz="1600" dirty="0" smtClean="0">
                <a:solidFill>
                  <a:schemeClr val="tx2">
                    <a:lumMod val="75000"/>
                  </a:schemeClr>
                </a:solidFill>
              </a:rPr>
              <a:t>Pose de ganivelles sur piquets de bois 2 m diamètre 100m/m, cette technique est plus lourde et plus chère que la première présenté, mais elle supporte une garderie plus souple.</a:t>
            </a:r>
            <a:endParaRPr lang="fr-FR" sz="16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64.jpg"/>
          <p:cNvPicPr>
            <a:picLocks noChangeAspect="1"/>
          </p:cNvPicPr>
          <p:nvPr/>
        </p:nvPicPr>
        <p:blipFill>
          <a:blip r:embed="rId2" cstate="print"/>
          <a:stretch>
            <a:fillRect/>
          </a:stretch>
        </p:blipFill>
        <p:spPr>
          <a:xfrm>
            <a:off x="0" y="1714500"/>
            <a:ext cx="9144000" cy="5143500"/>
          </a:xfrm>
          <a:prstGeom prst="rect">
            <a:avLst/>
          </a:prstGeom>
        </p:spPr>
      </p:pic>
      <p:pic>
        <p:nvPicPr>
          <p:cNvPr id="4" name="Image 3" descr="064 - Copie.jpg"/>
          <p:cNvPicPr>
            <a:picLocks noChangeAspect="1"/>
          </p:cNvPicPr>
          <p:nvPr/>
        </p:nvPicPr>
        <p:blipFill>
          <a:blip r:embed="rId3" cstate="print"/>
          <a:stretch>
            <a:fillRect/>
          </a:stretch>
        </p:blipFill>
        <p:spPr>
          <a:xfrm>
            <a:off x="0" y="1714500"/>
            <a:ext cx="9144000" cy="5143500"/>
          </a:xfrm>
          <a:prstGeom prst="rect">
            <a:avLst/>
          </a:prstGeom>
        </p:spPr>
      </p:pic>
      <p:sp>
        <p:nvSpPr>
          <p:cNvPr id="5" name="ZoneTexte 4"/>
          <p:cNvSpPr txBox="1"/>
          <p:nvPr/>
        </p:nvSpPr>
        <p:spPr>
          <a:xfrm>
            <a:off x="539552" y="548680"/>
            <a:ext cx="7560840" cy="584775"/>
          </a:xfrm>
          <a:prstGeom prst="rect">
            <a:avLst/>
          </a:prstGeom>
          <a:solidFill>
            <a:schemeClr val="bg1"/>
          </a:solidFill>
        </p:spPr>
        <p:txBody>
          <a:bodyPr wrap="square" rtlCol="0">
            <a:spAutoFit/>
          </a:bodyPr>
          <a:lstStyle/>
          <a:p>
            <a:pPr algn="just"/>
            <a:r>
              <a:rPr lang="fr-FR" sz="1600" dirty="0" smtClean="0">
                <a:solidFill>
                  <a:schemeClr val="tx2">
                    <a:lumMod val="75000"/>
                  </a:schemeClr>
                </a:solidFill>
              </a:rPr>
              <a:t>Pose sur piquets  bois 1.70m  espacé 2m reliés par fils de fer lisse , cette  action doit être suivi  par une garderie.</a:t>
            </a:r>
            <a:endParaRPr lang="fr-FR" sz="16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58.jpg"/>
          <p:cNvPicPr>
            <a:picLocks noChangeAspect="1"/>
          </p:cNvPicPr>
          <p:nvPr/>
        </p:nvPicPr>
        <p:blipFill>
          <a:blip r:embed="rId2" cstate="print"/>
          <a:stretch>
            <a:fillRect/>
          </a:stretch>
        </p:blipFill>
        <p:spPr>
          <a:xfrm>
            <a:off x="0" y="1714500"/>
            <a:ext cx="9144000" cy="5143500"/>
          </a:xfrm>
          <a:prstGeom prst="rect">
            <a:avLst/>
          </a:prstGeom>
        </p:spPr>
      </p:pic>
      <p:sp>
        <p:nvSpPr>
          <p:cNvPr id="3" name="ZoneTexte 2"/>
          <p:cNvSpPr txBox="1"/>
          <p:nvPr/>
        </p:nvSpPr>
        <p:spPr>
          <a:xfrm>
            <a:off x="0" y="332656"/>
            <a:ext cx="9143999" cy="923330"/>
          </a:xfrm>
          <a:prstGeom prst="rect">
            <a:avLst/>
          </a:prstGeom>
          <a:noFill/>
        </p:spPr>
        <p:txBody>
          <a:bodyPr wrap="square" rtlCol="0">
            <a:spAutoFit/>
          </a:bodyPr>
          <a:lstStyle/>
          <a:p>
            <a:pPr algn="ctr"/>
            <a:r>
              <a:rPr lang="fr-FR" dirty="0" smtClean="0"/>
              <a:t>Zone de pique-nique en arrière plage,</a:t>
            </a:r>
          </a:p>
          <a:p>
            <a:pPr algn="ctr"/>
            <a:r>
              <a:rPr lang="fr-FR" dirty="0" smtClean="0"/>
              <a:t> zone à l’ombre elle sera très fréquentée par les familles avec enfants prévoir des poubelles avec rotation de ramassage journalière par les éco-gardes</a:t>
            </a:r>
            <a:endParaRPr lang="fr-FR" dirty="0"/>
          </a:p>
        </p:txBody>
      </p:sp>
      <p:pic>
        <p:nvPicPr>
          <p:cNvPr id="5" name="Image 4" descr="Image1.jpg"/>
          <p:cNvPicPr>
            <a:picLocks noChangeAspect="1"/>
          </p:cNvPicPr>
          <p:nvPr/>
        </p:nvPicPr>
        <p:blipFill>
          <a:blip r:embed="rId3" cstate="print"/>
          <a:stretch>
            <a:fillRect/>
          </a:stretch>
        </p:blipFill>
        <p:spPr>
          <a:xfrm>
            <a:off x="0" y="1664208"/>
            <a:ext cx="9144000" cy="5193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069.jpg"/>
          <p:cNvPicPr>
            <a:picLocks noChangeAspect="1"/>
          </p:cNvPicPr>
          <p:nvPr/>
        </p:nvPicPr>
        <p:blipFill>
          <a:blip r:embed="rId2" cstate="print"/>
          <a:stretch>
            <a:fillRect/>
          </a:stretch>
        </p:blipFill>
        <p:spPr>
          <a:xfrm>
            <a:off x="0" y="1714500"/>
            <a:ext cx="9144000" cy="5143500"/>
          </a:xfrm>
          <a:prstGeom prst="rect">
            <a:avLst/>
          </a:prstGeom>
        </p:spPr>
      </p:pic>
      <p:pic>
        <p:nvPicPr>
          <p:cNvPr id="4" name="Image 3" descr="069 (3) - Copie.jpg"/>
          <p:cNvPicPr>
            <a:picLocks noChangeAspect="1"/>
          </p:cNvPicPr>
          <p:nvPr/>
        </p:nvPicPr>
        <p:blipFill>
          <a:blip r:embed="rId3" cstate="print"/>
          <a:stretch>
            <a:fillRect/>
          </a:stretch>
        </p:blipFill>
        <p:spPr>
          <a:xfrm>
            <a:off x="0" y="1728787"/>
            <a:ext cx="9144000" cy="5129213"/>
          </a:xfrm>
          <a:prstGeom prst="rect">
            <a:avLst/>
          </a:prstGeom>
        </p:spPr>
      </p:pic>
      <p:sp>
        <p:nvSpPr>
          <p:cNvPr id="6" name="ZoneTexte 5"/>
          <p:cNvSpPr txBox="1"/>
          <p:nvPr/>
        </p:nvSpPr>
        <p:spPr>
          <a:xfrm>
            <a:off x="0" y="0"/>
            <a:ext cx="9144000" cy="1477328"/>
          </a:xfrm>
          <a:prstGeom prst="rect">
            <a:avLst/>
          </a:prstGeom>
          <a:noFill/>
        </p:spPr>
        <p:txBody>
          <a:bodyPr wrap="square" rtlCol="0">
            <a:spAutoFit/>
          </a:bodyPr>
          <a:lstStyle/>
          <a:p>
            <a:r>
              <a:rPr lang="fr-FR" dirty="0" smtClean="0"/>
              <a:t>Ici nous proposons la pose de palettes bois, qui devront être ensablées dans la pose sur un tiers et reliées entre elles par des agrafes métalliques faites avec des  du fer à béton.</a:t>
            </a:r>
          </a:p>
          <a:p>
            <a:endParaRPr lang="fr-FR" dirty="0" smtClean="0"/>
          </a:p>
          <a:p>
            <a:r>
              <a:rPr lang="fr-FR" dirty="0" smtClean="0"/>
              <a:t>La pose est simple,  mais oblige à une très bonne organisation  il faut faire cette pose en même temps quel es travaux  de l’entrée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Power-point travaux proposition -tinisie Bizerte 2019 - Copie\068.jpg"/>
          <p:cNvPicPr>
            <a:picLocks noChangeAspect="1" noChangeArrowheads="1"/>
          </p:cNvPicPr>
          <p:nvPr/>
        </p:nvPicPr>
        <p:blipFill>
          <a:blip r:embed="rId2" cstate="print"/>
          <a:srcRect/>
          <a:stretch>
            <a:fillRect/>
          </a:stretch>
        </p:blipFill>
        <p:spPr bwMode="auto">
          <a:xfrm>
            <a:off x="0" y="1776264"/>
            <a:ext cx="9144000" cy="5081736"/>
          </a:xfrm>
          <a:prstGeom prst="rect">
            <a:avLst/>
          </a:prstGeom>
          <a:noFill/>
        </p:spPr>
      </p:pic>
      <p:pic>
        <p:nvPicPr>
          <p:cNvPr id="3" name="Image 2" descr="Image1.jpg"/>
          <p:cNvPicPr>
            <a:picLocks noChangeAspect="1"/>
          </p:cNvPicPr>
          <p:nvPr/>
        </p:nvPicPr>
        <p:blipFill>
          <a:blip r:embed="rId3" cstate="print"/>
          <a:stretch>
            <a:fillRect/>
          </a:stretch>
        </p:blipFill>
        <p:spPr>
          <a:xfrm>
            <a:off x="0" y="1772816"/>
            <a:ext cx="9117106" cy="5085184"/>
          </a:xfrm>
          <a:prstGeom prst="rect">
            <a:avLst/>
          </a:prstGeom>
        </p:spPr>
      </p:pic>
      <p:sp>
        <p:nvSpPr>
          <p:cNvPr id="4" name="ZoneTexte 3"/>
          <p:cNvSpPr txBox="1"/>
          <p:nvPr/>
        </p:nvSpPr>
        <p:spPr>
          <a:xfrm>
            <a:off x="8172400" y="2348880"/>
            <a:ext cx="184731" cy="369332"/>
          </a:xfrm>
          <a:prstGeom prst="rect">
            <a:avLst/>
          </a:prstGeom>
          <a:noFill/>
        </p:spPr>
        <p:txBody>
          <a:bodyPr wrap="none" rtlCol="0">
            <a:spAutoFit/>
          </a:bodyPr>
          <a:lstStyle/>
          <a:p>
            <a:endParaRPr lang="fr-FR" dirty="0"/>
          </a:p>
        </p:txBody>
      </p:sp>
      <p:sp>
        <p:nvSpPr>
          <p:cNvPr id="5" name="ZoneTexte 4"/>
          <p:cNvSpPr txBox="1"/>
          <p:nvPr/>
        </p:nvSpPr>
        <p:spPr>
          <a:xfrm>
            <a:off x="0" y="0"/>
            <a:ext cx="9144000" cy="1754326"/>
          </a:xfrm>
          <a:prstGeom prst="rect">
            <a:avLst/>
          </a:prstGeom>
          <a:noFill/>
        </p:spPr>
        <p:txBody>
          <a:bodyPr wrap="square" rtlCol="0">
            <a:spAutoFit/>
          </a:bodyPr>
          <a:lstStyle/>
          <a:p>
            <a:pPr algn="just"/>
            <a:r>
              <a:rPr lang="fr-FR" dirty="0" smtClean="0"/>
              <a:t>Le local pour le pompage de l’eau de mer doit être </a:t>
            </a:r>
            <a:r>
              <a:rPr lang="fr-FR" dirty="0" err="1" smtClean="0"/>
              <a:t>re</a:t>
            </a:r>
            <a:r>
              <a:rPr lang="fr-FR" dirty="0" smtClean="0"/>
              <a:t>-colorisé en des tons plus adapté à une intégration visuelle de la plage, une simple peinture à la chaud colorisée, ces trois face peuvent accueillir des panneaux d’informations sur le tri sélectif de déchets, la biodiversité et sur les gestionnaire, la lange arabe doit être privilégiée accompagné de l’anglais . Ces panneaux sont amovibles, ils seront mis en place uniquement les jours ou la garderie sera présente afin de les préserver  de la dégradation et aussi pour un contact avec la population pour son éducation.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64704"/>
            <a:ext cx="9095791" cy="3693319"/>
          </a:xfrm>
          <a:prstGeom prst="rect">
            <a:avLst/>
          </a:prstGeom>
          <a:noFill/>
        </p:spPr>
        <p:txBody>
          <a:bodyPr wrap="square" rtlCol="0">
            <a:spAutoFit/>
          </a:bodyPr>
          <a:lstStyle/>
          <a:p>
            <a:pPr algn="just"/>
            <a:r>
              <a:rPr lang="fr-FR" dirty="0" smtClean="0"/>
              <a:t>Ces travaux sont facilement réalisable par une équipe réduite, d’une dizaine de personnes </a:t>
            </a:r>
          </a:p>
          <a:p>
            <a:pPr algn="just"/>
            <a:r>
              <a:rPr lang="fr-FR" dirty="0" smtClean="0"/>
              <a:t>motivées , les futurs éco-gardes doivent participer à chaque action d’aménagement.</a:t>
            </a:r>
          </a:p>
          <a:p>
            <a:pPr algn="just"/>
            <a:endParaRPr lang="fr-FR" dirty="0" smtClean="0"/>
          </a:p>
          <a:p>
            <a:pPr algn="just"/>
            <a:r>
              <a:rPr lang="fr-FR" dirty="0" smtClean="0"/>
              <a:t>Le chantier doit se dérouler sur plusieurs saisons, afin de préparer et d’habituer les visiteurs aux changements et de pouvoir identifier les gestionnaires de cet espace naturel protégé, à notre avis les premiers travaux doivent se catonner à  l’avant entrée et à l’entrée du site.</a:t>
            </a:r>
          </a:p>
          <a:p>
            <a:pPr algn="just"/>
            <a:endParaRPr lang="fr-FR" dirty="0" smtClean="0"/>
          </a:p>
          <a:p>
            <a:pPr marL="342900" indent="-342900" algn="just">
              <a:buAutoNum type="arabicParenR"/>
            </a:pPr>
            <a:r>
              <a:rPr lang="fr-FR" dirty="0" smtClean="0"/>
              <a:t>Traçage des parking.</a:t>
            </a:r>
          </a:p>
          <a:p>
            <a:pPr marL="342900" indent="-342900" algn="just">
              <a:buAutoNum type="arabicParenR"/>
            </a:pPr>
            <a:r>
              <a:rPr lang="fr-FR" dirty="0" smtClean="0"/>
              <a:t>Pose des panneaux. </a:t>
            </a:r>
          </a:p>
          <a:p>
            <a:pPr marL="342900" indent="-342900" algn="just">
              <a:buAutoNum type="arabicParenR"/>
            </a:pPr>
            <a:r>
              <a:rPr lang="fr-FR" dirty="0" smtClean="0"/>
              <a:t>Pose barrière bois.</a:t>
            </a:r>
          </a:p>
          <a:p>
            <a:pPr marL="342900" indent="-342900" algn="just">
              <a:buAutoNum type="arabicParenR"/>
            </a:pPr>
            <a:r>
              <a:rPr lang="fr-FR" dirty="0" smtClean="0"/>
              <a:t>Pose fermeture du cheminement double.</a:t>
            </a:r>
          </a:p>
          <a:p>
            <a:pPr marL="342900" indent="-342900" algn="just">
              <a:buAutoNum type="arabicParenR"/>
            </a:pPr>
            <a:r>
              <a:rPr lang="fr-FR" dirty="0" smtClean="0"/>
              <a:t>Mise en défend des dunes par la pose de palettes</a:t>
            </a:r>
          </a:p>
          <a:p>
            <a:pPr marL="342900" indent="-342900" algn="just">
              <a:buAutoNum type="arabicParenR"/>
            </a:pPr>
            <a:r>
              <a:rPr lang="fr-FR" dirty="0" smtClean="0"/>
              <a:t>Campagne d’arrachage de griffes de sorcières (</a:t>
            </a:r>
            <a:r>
              <a:rPr lang="fr-FR" dirty="0" err="1" smtClean="0"/>
              <a:t>Carpobrotus</a:t>
            </a:r>
            <a:r>
              <a:rPr lang="fr-FR" dirty="0" smtClean="0"/>
              <a:t> </a:t>
            </a:r>
            <a:r>
              <a:rPr lang="fr-FR" dirty="0" err="1" smtClean="0"/>
              <a:t>edulis</a:t>
            </a:r>
            <a:r>
              <a:rPr lang="fr-FR" dirty="0" smtClean="0"/>
              <a:t>)</a:t>
            </a:r>
          </a:p>
        </p:txBody>
      </p:sp>
      <p:sp>
        <p:nvSpPr>
          <p:cNvPr id="3" name="ZoneTexte 2"/>
          <p:cNvSpPr txBox="1"/>
          <p:nvPr/>
        </p:nvSpPr>
        <p:spPr>
          <a:xfrm>
            <a:off x="0" y="4941168"/>
            <a:ext cx="9144000" cy="369332"/>
          </a:xfrm>
          <a:prstGeom prst="rect">
            <a:avLst/>
          </a:prstGeom>
          <a:noFill/>
        </p:spPr>
        <p:txBody>
          <a:bodyPr wrap="square" rtlCol="0">
            <a:spAutoFit/>
          </a:bodyPr>
          <a:lstStyle/>
          <a:p>
            <a:pPr algn="ctr"/>
            <a:r>
              <a:rPr lang="fr-FR" dirty="0" smtClean="0"/>
              <a:t>L’AISP/</a:t>
            </a:r>
            <a:r>
              <a:rPr lang="fr-FR" dirty="0" err="1" smtClean="0"/>
              <a:t>SPIA</a:t>
            </a:r>
            <a:r>
              <a:rPr lang="fr-FR" dirty="0" smtClean="0"/>
              <a:t> VOUS REMERCIE DE VOTRE ATTENTION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567</Words>
  <Application>Microsoft Office PowerPoint</Application>
  <PresentationFormat>Affichage à l'écran (4:3)</PresentationFormat>
  <Paragraphs>29</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13</cp:revision>
  <dcterms:created xsi:type="dcterms:W3CDTF">2019-09-23T11:09:47Z</dcterms:created>
  <dcterms:modified xsi:type="dcterms:W3CDTF">2019-09-28T17:05:41Z</dcterms:modified>
</cp:coreProperties>
</file>