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36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D5337-DA35-4A45-9A50-FF0C6378D6F5}" type="datetimeFigureOut">
              <a:rPr lang="fr-FR" smtClean="0"/>
              <a:pPr/>
              <a:t>02/10/2019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E61C3-D248-41DB-88DA-1AE890B6A62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E61C3-D248-41DB-88DA-1AE890B6A62B}" type="slidenum">
              <a:rPr lang="fr-FR" smtClean="0"/>
              <a:pPr/>
              <a:t>4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02/10/2019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12776"/>
            <a:ext cx="1403648" cy="5445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 descr="01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03648" y="1412776"/>
            <a:ext cx="7740352" cy="544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0" y="5486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Actions post-incendie en sites naturels protégés méditerranéen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4" name="Image 13" descr="01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03648" y="1412776"/>
            <a:ext cx="7740352" cy="5445224"/>
          </a:xfrm>
          <a:prstGeom prst="rect">
            <a:avLst/>
          </a:prstGeom>
        </p:spPr>
      </p:pic>
      <p:pic>
        <p:nvPicPr>
          <p:cNvPr id="15" name="Image 16" descr="AISP-environnement-300x300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556792"/>
            <a:ext cx="1152131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 6" descr="LOG2BLEU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73000" y="1556792"/>
            <a:ext cx="2325074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2" descr="29683980_1555142557917977_8792883643664836811_n.png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123728" y="6349946"/>
            <a:ext cx="506180" cy="50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 descr="images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547664" y="6353944"/>
            <a:ext cx="50405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ZoneTexte 19"/>
          <p:cNvSpPr txBox="1"/>
          <p:nvPr/>
        </p:nvSpPr>
        <p:spPr>
          <a:xfrm>
            <a:off x="179512" y="3212976"/>
            <a:ext cx="12241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AISP/</a:t>
            </a:r>
            <a:r>
              <a:rPr lang="fr-FR" dirty="0" err="1" smtClean="0">
                <a:solidFill>
                  <a:schemeClr val="bg1"/>
                </a:solidFill>
              </a:rPr>
              <a:t>SPIA</a:t>
            </a:r>
            <a:endParaRPr lang="fr-FR" dirty="0" smtClean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178, Rue GARIBALDI 69003 Lyon FRANCE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699792" y="6550223"/>
            <a:ext cx="6444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Réalisation A. Martinez-Humayou directeur programme environnement  AISP/</a:t>
            </a:r>
            <a:r>
              <a:rPr lang="fr-FR" sz="1400" dirty="0" err="1" smtClean="0">
                <a:solidFill>
                  <a:schemeClr val="bg1"/>
                </a:solidFill>
              </a:rPr>
              <a:t>SPIA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eu\7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77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0" y="620688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Sur les zones forestières à sols à déclivité zéro ou faible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Users\User\Desktop\feu\72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31640" y="1556792"/>
            <a:ext cx="6143988" cy="4608512"/>
          </a:xfrm>
          <a:prstGeom prst="rect">
            <a:avLst/>
          </a:prstGeom>
          <a:noFill/>
        </p:spPr>
      </p:pic>
      <p:pic>
        <p:nvPicPr>
          <p:cNvPr id="2053" name="Picture 5" descr="C:\Users\User\Desktop\feu\71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03648" y="1556792"/>
            <a:ext cx="6436408" cy="4827852"/>
          </a:xfrm>
          <a:prstGeom prst="rect">
            <a:avLst/>
          </a:prstGeom>
          <a:noFill/>
        </p:spPr>
      </p:pic>
      <p:pic>
        <p:nvPicPr>
          <p:cNvPr id="2054" name="Picture 6" descr="C:\Users\User\Desktop\feu\73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43808" y="1484784"/>
            <a:ext cx="3834859" cy="5112568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0" y="170080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 la coupe des grands arbres est recommandées et utiles à la régénération de la future forets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4869160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Ce bois de coupe n’est plus bon pour la pâte à papier mais pour de briquettes </a:t>
            </a:r>
            <a:endParaRPr lang="fr-FR" dirty="0"/>
          </a:p>
        </p:txBody>
      </p:sp>
      <p:pic>
        <p:nvPicPr>
          <p:cNvPr id="2055" name="Picture 7" descr="C:\Users\User\Desktop\feu\73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3528" y="1340768"/>
            <a:ext cx="7324658" cy="5278066"/>
          </a:xfrm>
          <a:prstGeom prst="rect">
            <a:avLst/>
          </a:prstGeom>
          <a:noFill/>
        </p:spPr>
      </p:pic>
      <p:pic>
        <p:nvPicPr>
          <p:cNvPr id="2056" name="Picture 8" descr="C:\Users\User\Desktop\feu\720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447256" y="1196752"/>
            <a:ext cx="6696744" cy="5023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eu\63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La restauration du mobilier 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3076" name="Picture 4" descr="C:\Users\User\Desktop\feu\73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1628800"/>
            <a:ext cx="5547669" cy="4161222"/>
          </a:xfrm>
          <a:prstGeom prst="rect">
            <a:avLst/>
          </a:prstGeom>
          <a:noFill/>
        </p:spPr>
      </p:pic>
      <p:pic>
        <p:nvPicPr>
          <p:cNvPr id="3077" name="Picture 5" descr="C:\Users\User\Desktop\feu\73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99992" y="1484784"/>
            <a:ext cx="3744416" cy="499199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0" y="2852936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Ces actions ne sont possibles que s’il y a une vrais coordination entre les gestionnaires et les propriétaires et élus.</a:t>
            </a:r>
            <a:endParaRPr lang="fr-FR" dirty="0"/>
          </a:p>
        </p:txBody>
      </p:sp>
      <p:pic>
        <p:nvPicPr>
          <p:cNvPr id="3078" name="Picture 6" descr="C:\Users\User\Desktop\feu\73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9552" y="1844824"/>
            <a:ext cx="5907709" cy="4431283"/>
          </a:xfrm>
          <a:prstGeom prst="rect">
            <a:avLst/>
          </a:prstGeom>
          <a:noFill/>
        </p:spPr>
      </p:pic>
      <p:pic>
        <p:nvPicPr>
          <p:cNvPr id="3079" name="Picture 7" descr="C:\Users\User\Desktop\feu\740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9552" y="1556792"/>
            <a:ext cx="5567264" cy="417544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0" y="4149080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poses de panneaux se font sans béton uniquement en méthode recyclable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feu\74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77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764704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La restauration  ouvrages 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User\Desktop\feu\7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1844824"/>
            <a:ext cx="3026968" cy="4035501"/>
          </a:xfrm>
          <a:prstGeom prst="rect">
            <a:avLst/>
          </a:prstGeom>
          <a:noFill/>
        </p:spPr>
      </p:pic>
      <p:pic>
        <p:nvPicPr>
          <p:cNvPr id="6" name="Image 5" descr="DSCN291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131840" y="1484784"/>
            <a:ext cx="3744416" cy="4992555"/>
          </a:xfrm>
          <a:prstGeom prst="rect">
            <a:avLst/>
          </a:prstGeom>
        </p:spPr>
      </p:pic>
      <p:pic>
        <p:nvPicPr>
          <p:cNvPr id="7" name="Image 6" descr="DSCN3828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7544" y="1844824"/>
            <a:ext cx="6012160" cy="4509120"/>
          </a:xfrm>
          <a:prstGeom prst="rect">
            <a:avLst/>
          </a:prstGeom>
        </p:spPr>
      </p:pic>
      <p:pic>
        <p:nvPicPr>
          <p:cNvPr id="8" name="Image 7" descr="DSCN3826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411760" y="1844824"/>
            <a:ext cx="5964155" cy="4473116"/>
          </a:xfrm>
          <a:prstGeom prst="rect">
            <a:avLst/>
          </a:prstGeom>
        </p:spPr>
      </p:pic>
      <p:pic>
        <p:nvPicPr>
          <p:cNvPr id="9" name="Image 8" descr="DSCN4181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99592" y="1385392"/>
            <a:ext cx="4104456" cy="5472608"/>
          </a:xfrm>
          <a:prstGeom prst="rect">
            <a:avLst/>
          </a:prstGeom>
        </p:spPr>
      </p:pic>
      <p:pic>
        <p:nvPicPr>
          <p:cNvPr id="10" name="Image 9" descr="DSCN5851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139952" y="1844824"/>
            <a:ext cx="3381840" cy="450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260649"/>
            <a:ext cx="741682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 smtClean="0"/>
          </a:p>
          <a:p>
            <a:r>
              <a:rPr lang="fr-FR" sz="2000" dirty="0" smtClean="0"/>
              <a:t>L’ensemble des ces actions doivent êtres engagées dans les trois mois post-incendie.</a:t>
            </a:r>
          </a:p>
          <a:p>
            <a:endParaRPr lang="fr-FR" sz="2000" dirty="0" smtClean="0"/>
          </a:p>
          <a:p>
            <a:r>
              <a:rPr lang="fr-FR" sz="2000" dirty="0" smtClean="0"/>
              <a:t>Ces actions ont plusieurs raisons et doivent se dérouler comme suit.</a:t>
            </a:r>
          </a:p>
          <a:p>
            <a:endParaRPr lang="fr-FR" sz="2000" dirty="0" smtClean="0"/>
          </a:p>
          <a:p>
            <a:pPr marL="457200" indent="-457200">
              <a:buFont typeface="+mj-lt"/>
              <a:buAutoNum type="arabicParenR"/>
            </a:pPr>
            <a:r>
              <a:rPr lang="fr-FR" sz="2000" dirty="0" smtClean="0"/>
              <a:t>Faire prendre par le maire et le préfet des arrêtés de protections par la fermeture au public des zones incendiées.</a:t>
            </a:r>
          </a:p>
          <a:p>
            <a:pPr marL="457200" indent="-457200">
              <a:buFont typeface="+mj-lt"/>
              <a:buAutoNum type="arabicParenR"/>
            </a:pPr>
            <a:endParaRPr lang="fr-FR" sz="2000" dirty="0" smtClean="0"/>
          </a:p>
          <a:p>
            <a:pPr marL="457200" indent="-457200">
              <a:buFont typeface="+mj-lt"/>
              <a:buAutoNum type="arabicParenR"/>
            </a:pPr>
            <a:r>
              <a:rPr lang="fr-FR" sz="2000" dirty="0" smtClean="0"/>
              <a:t>Inventaire floristique  et faunistique des espèces détruites par l’incendie, plus rédaction du procès verbal d’infraction.</a:t>
            </a:r>
          </a:p>
          <a:p>
            <a:pPr marL="457200" indent="-457200">
              <a:buFont typeface="+mj-lt"/>
              <a:buAutoNum type="arabicParenR"/>
            </a:pPr>
            <a:endParaRPr lang="fr-FR" sz="2000" dirty="0" smtClean="0"/>
          </a:p>
          <a:p>
            <a:pPr marL="457200" indent="-457200">
              <a:buFont typeface="+mj-lt"/>
              <a:buAutoNum type="arabicParenR"/>
            </a:pPr>
            <a:r>
              <a:rPr lang="fr-FR" sz="2000" dirty="0" smtClean="0"/>
              <a:t>Entreprendre la sécurisation des sentiers dans les jours suivant l’incendie.</a:t>
            </a:r>
          </a:p>
          <a:p>
            <a:pPr marL="457200" indent="-457200">
              <a:buFont typeface="+mj-lt"/>
              <a:buAutoNum type="arabicParenR"/>
            </a:pPr>
            <a:endParaRPr lang="fr-FR" sz="2000" dirty="0" smtClean="0"/>
          </a:p>
          <a:p>
            <a:pPr marL="457200" indent="-457200">
              <a:buFont typeface="+mj-lt"/>
              <a:buAutoNum type="arabicParenR"/>
            </a:pPr>
            <a:r>
              <a:rPr lang="fr-FR" sz="2000" dirty="0" smtClean="0"/>
              <a:t>Engagement des travaux de restauration générale du site, sur la signalisation,  les aménagements, travaux forestiers.</a:t>
            </a:r>
          </a:p>
          <a:p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SCN026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 descr="DSCN025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 6" descr="41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95536" y="260648"/>
            <a:ext cx="4572000" cy="3429000"/>
          </a:xfrm>
          <a:prstGeom prst="rect">
            <a:avLst/>
          </a:prstGeom>
        </p:spPr>
      </p:pic>
      <p:pic>
        <p:nvPicPr>
          <p:cNvPr id="8" name="Image 7" descr="26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44008" y="764704"/>
            <a:ext cx="4050450" cy="5400600"/>
          </a:xfrm>
          <a:prstGeom prst="rect">
            <a:avLst/>
          </a:prstGeom>
        </p:spPr>
      </p:pic>
      <p:pic>
        <p:nvPicPr>
          <p:cNvPr id="9" name="Image 8" descr="292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 9" descr="382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764021" y="0"/>
            <a:ext cx="4379979" cy="3284984"/>
          </a:xfrm>
          <a:prstGeom prst="rect">
            <a:avLst/>
          </a:prstGeom>
        </p:spPr>
      </p:pic>
      <p:pic>
        <p:nvPicPr>
          <p:cNvPr id="11" name="Image 10" descr="293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5486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 </a:t>
            </a:r>
            <a:r>
              <a:rPr lang="fr-FR" sz="3200" dirty="0" smtClean="0">
                <a:solidFill>
                  <a:schemeClr val="bg1"/>
                </a:solidFill>
              </a:rPr>
              <a:t>Faire un état des lieux général du site  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7" name="Image 6" descr="31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620688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</a:rPr>
              <a:t>Recherche et inventaire de la faune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17" name="Image 16" descr="21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5536" y="1772816"/>
            <a:ext cx="3131840" cy="2348880"/>
          </a:xfrm>
          <a:prstGeom prst="rect">
            <a:avLst/>
          </a:prstGeom>
        </p:spPr>
      </p:pic>
      <p:pic>
        <p:nvPicPr>
          <p:cNvPr id="18" name="Image 17" descr="224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1772816"/>
            <a:ext cx="3327834" cy="4437112"/>
          </a:xfrm>
          <a:prstGeom prst="rect">
            <a:avLst/>
          </a:prstGeom>
        </p:spPr>
      </p:pic>
      <p:pic>
        <p:nvPicPr>
          <p:cNvPr id="1026" name="Picture 2" descr="C:\Users\User\Desktop\feu\25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19" y="1628800"/>
            <a:ext cx="5509769" cy="3672408"/>
          </a:xfrm>
          <a:prstGeom prst="rect">
            <a:avLst/>
          </a:prstGeom>
          <a:noFill/>
        </p:spPr>
      </p:pic>
      <p:pic>
        <p:nvPicPr>
          <p:cNvPr id="1027" name="Picture 3" descr="C:\Users\User\Desktop\feu\250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491880" y="2204864"/>
            <a:ext cx="4931966" cy="3287287"/>
          </a:xfrm>
          <a:prstGeom prst="rect">
            <a:avLst/>
          </a:prstGeom>
          <a:noFill/>
        </p:spPr>
      </p:pic>
      <p:pic>
        <p:nvPicPr>
          <p:cNvPr id="1028" name="Picture 4" descr="C:\Users\User\Desktop\feu\244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11560" y="2564904"/>
            <a:ext cx="6012086" cy="4007216"/>
          </a:xfrm>
          <a:prstGeom prst="rect">
            <a:avLst/>
          </a:prstGeom>
          <a:noFill/>
        </p:spPr>
      </p:pic>
      <p:pic>
        <p:nvPicPr>
          <p:cNvPr id="1029" name="Picture 5" descr="C:\Users\User\Desktop\feu\245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55576" y="1556792"/>
            <a:ext cx="5759475" cy="3838844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0" y="2132856"/>
            <a:ext cx="914400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rgbClr val="FF0000"/>
                </a:solidFill>
              </a:rPr>
              <a:t>Une priorité cette action doit démarrer 24 heures après l’incendie</a:t>
            </a:r>
            <a:endParaRPr lang="fr-FR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eu\31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2967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620688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</a:rPr>
              <a:t>Inventaire des stations de la flore protégée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User\Desktop\feu\33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3568" y="2204864"/>
            <a:ext cx="4684061" cy="3513443"/>
          </a:xfrm>
          <a:prstGeom prst="rect">
            <a:avLst/>
          </a:prstGeom>
          <a:noFill/>
        </p:spPr>
      </p:pic>
      <p:pic>
        <p:nvPicPr>
          <p:cNvPr id="2053" name="Picture 5" descr="C:\Users\User\Desktop\feu\33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24128" y="1916832"/>
            <a:ext cx="3209545" cy="4278909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331640" y="1412776"/>
            <a:ext cx="41044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Tamaris</a:t>
            </a:r>
            <a:r>
              <a:rPr lang="fr-FR" dirty="0" smtClean="0"/>
              <a:t> d'Afrique (</a:t>
            </a:r>
            <a:r>
              <a:rPr lang="fr-FR" b="1" dirty="0" smtClean="0"/>
              <a:t>Tamarix</a:t>
            </a:r>
            <a:r>
              <a:rPr lang="fr-FR" dirty="0" smtClean="0"/>
              <a:t> </a:t>
            </a:r>
            <a:r>
              <a:rPr lang="fr-FR" b="1" dirty="0" smtClean="0"/>
              <a:t>africana</a:t>
            </a:r>
            <a:r>
              <a:rPr lang="fr-FR" dirty="0" smtClean="0"/>
              <a:t> )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27584" y="2636912"/>
            <a:ext cx="40324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 Le Palmier nain(Chamaerops humilis L.)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724128" y="2132856"/>
            <a:ext cx="30963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 Lys de mer </a:t>
            </a:r>
          </a:p>
          <a:p>
            <a:pPr algn="ctr"/>
            <a:r>
              <a:rPr lang="fr-FR" dirty="0" smtClean="0"/>
              <a:t>(Pancratium maritimum)</a:t>
            </a:r>
            <a:endParaRPr lang="fr-FR" dirty="0"/>
          </a:p>
        </p:txBody>
      </p:sp>
      <p:pic>
        <p:nvPicPr>
          <p:cNvPr id="2054" name="Picture 6" descr="C:\Users\User\Desktop\feu\338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547664" y="3356992"/>
            <a:ext cx="3508527" cy="2631693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1979712" y="4149080"/>
            <a:ext cx="2952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 </a:t>
            </a:r>
            <a:r>
              <a:rPr lang="fr-FR" b="1" dirty="0" smtClean="0"/>
              <a:t>passerine</a:t>
            </a:r>
            <a:r>
              <a:rPr lang="fr-FR" dirty="0" smtClean="0"/>
              <a:t> hérissée (Thymelaea hirsuta)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0" y="3573016"/>
            <a:ext cx="914400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rgbClr val="FF0000"/>
                </a:solidFill>
              </a:rPr>
              <a:t>Une priorité cette action doit démarrer rapidement après l’incendie</a:t>
            </a:r>
            <a:endParaRPr lang="fr-FR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3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feu\15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85877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620688"/>
            <a:ext cx="91440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Évaluation des dégâts sur les infrastructures et aménagements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User\Desktop\feu\28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552" y="2492896"/>
            <a:ext cx="4432960" cy="332509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83568" y="3068960"/>
            <a:ext cx="4176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Panneau d’informations naturalistes</a:t>
            </a:r>
            <a:endParaRPr lang="fr-FR" dirty="0"/>
          </a:p>
        </p:txBody>
      </p:sp>
      <p:pic>
        <p:nvPicPr>
          <p:cNvPr id="1028" name="Picture 4" descr="C:\Users\User\Desktop\feu\29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92397" y="2708920"/>
            <a:ext cx="4799991" cy="3312368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923928" y="3284984"/>
            <a:ext cx="4176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Panneau d’entrée de site</a:t>
            </a:r>
            <a:endParaRPr lang="fr-FR" dirty="0"/>
          </a:p>
        </p:txBody>
      </p:sp>
      <p:pic>
        <p:nvPicPr>
          <p:cNvPr id="1029" name="Picture 5" descr="C:\Users\User\Desktop\feu\55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5536" y="2060848"/>
            <a:ext cx="3220186" cy="4293096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1907704" y="4149080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Porte du bâtiment principal</a:t>
            </a:r>
            <a:endParaRPr lang="fr-FR" dirty="0"/>
          </a:p>
        </p:txBody>
      </p:sp>
      <p:pic>
        <p:nvPicPr>
          <p:cNvPr id="1030" name="Picture 6" descr="C:\Users\User\Desktop\feu\56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03848" y="1988840"/>
            <a:ext cx="3672408" cy="4895991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3491880" y="2492896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clôtures et escaliers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eu\13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858775"/>
          </a:xfrm>
          <a:prstGeom prst="rect">
            <a:avLst/>
          </a:prstGeom>
          <a:noFill/>
        </p:spPr>
      </p:pic>
      <p:pic>
        <p:nvPicPr>
          <p:cNvPr id="2051" name="Picture 3" descr="C:\Users\User\Desktop\feu\13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2966" cy="68580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0" y="620688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Pourquoi ces recherches et constats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7944" y="1556792"/>
            <a:ext cx="4248472" cy="5040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Picture 4" descr="C:\Users\User\Desktop\Image132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3968" y="1700808"/>
            <a:ext cx="3880638" cy="462163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1628800"/>
            <a:ext cx="3923928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L’original au procureur de la république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780928"/>
            <a:ext cx="5292080" cy="17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Une copie au(x) propriétaire(s) des terrains,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 au(x) maire(s) au(x) Préfet(s)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780928"/>
            <a:ext cx="5292080" cy="17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Pour engager des poursuites pénales envers le ou les incendiaires.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780928"/>
            <a:ext cx="5292080" cy="17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Pour engager les élus, propriétaires et partenaires dans la restaurations des milieux et infrastructures dégradés par l’incendie.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780928"/>
            <a:ext cx="5292080" cy="17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Restaurations avec des priorités à hiérarchiser :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780928"/>
            <a:ext cx="5292080" cy="17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Sécurisations du site sous toutes ses formes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1" animBg="1"/>
      <p:bldP spid="13" grpId="0" animBg="1"/>
      <p:bldP spid="14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eu\3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85877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620688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Après les évaluations les réactions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620688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Sécurisation du site et des axes principaux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3688" y="2348880"/>
            <a:ext cx="6048672" cy="2736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Par la prise rapide 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d’arrêtés municipaux et préfectoraux sur la fermeture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totale ou partielle du site et de ses cheminements</a:t>
            </a:r>
          </a:p>
          <a:p>
            <a:pPr algn="ctr"/>
            <a:endParaRPr lang="fr-FR" dirty="0" smtClean="0">
              <a:solidFill>
                <a:schemeClr val="tx1"/>
              </a:solidFill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Ainsi que par des moyens physiques et matériels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620688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Travaux urgents de sécurisations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16" name="Picture 3" descr="C:\Users\User\Desktop\feu\10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87824" y="1484784"/>
            <a:ext cx="3816424" cy="5087990"/>
          </a:xfrm>
          <a:prstGeom prst="rect">
            <a:avLst/>
          </a:prstGeom>
          <a:noFill/>
        </p:spPr>
      </p:pic>
      <p:pic>
        <p:nvPicPr>
          <p:cNvPr id="18" name="Picture 4" descr="C:\Users\User\Desktop\feu\10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63688" y="1700808"/>
            <a:ext cx="6304261" cy="4728730"/>
          </a:xfrm>
          <a:prstGeom prst="rect">
            <a:avLst/>
          </a:prstGeom>
          <a:noFill/>
        </p:spPr>
      </p:pic>
      <p:pic>
        <p:nvPicPr>
          <p:cNvPr id="19" name="Picture 5" descr="C:\Users\User\Desktop\feu\11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691680" y="1628800"/>
            <a:ext cx="6339887" cy="4755453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2627784" y="2780928"/>
            <a:ext cx="5292080" cy="17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Ces actions sont a faire d’urgence, 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il faut protéger le public, les visiteurs, les curieux de tout accident.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1" name="Picture 9" descr="C:\Users\User\Desktop\feu\65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123728" y="2204864"/>
            <a:ext cx="5855989" cy="4392488"/>
          </a:xfrm>
          <a:prstGeom prst="rect">
            <a:avLst/>
          </a:prstGeom>
          <a:noFill/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771800" y="1916832"/>
            <a:ext cx="4678362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0" descr="C:\Users\User\Desktop\feu\651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987824" y="1916832"/>
            <a:ext cx="5508104" cy="4131545"/>
          </a:xfrm>
          <a:prstGeom prst="rect">
            <a:avLst/>
          </a:prstGeom>
          <a:noFill/>
        </p:spPr>
      </p:pic>
      <p:pic>
        <p:nvPicPr>
          <p:cNvPr id="24" name="Picture 8" descr="C:\Users\User\Desktop\feu\656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411760" y="1916832"/>
            <a:ext cx="6052473" cy="4539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4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feu\72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77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548680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Abattage des arbres dangereux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6" name="Image 5" descr="70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292080" y="2057467"/>
            <a:ext cx="3600400" cy="4800533"/>
          </a:xfrm>
          <a:prstGeom prst="rect">
            <a:avLst/>
          </a:prstGeom>
        </p:spPr>
      </p:pic>
      <p:pic>
        <p:nvPicPr>
          <p:cNvPr id="7" name="Image 6" descr="70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259632" y="1484784"/>
            <a:ext cx="3726414" cy="4968552"/>
          </a:xfrm>
          <a:prstGeom prst="rect">
            <a:avLst/>
          </a:prstGeom>
        </p:spPr>
      </p:pic>
      <p:pic>
        <p:nvPicPr>
          <p:cNvPr id="8" name="Image 7" descr="71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27584" y="2132856"/>
            <a:ext cx="5076056" cy="3807042"/>
          </a:xfrm>
          <a:prstGeom prst="rect">
            <a:avLst/>
          </a:prstGeom>
        </p:spPr>
      </p:pic>
      <p:pic>
        <p:nvPicPr>
          <p:cNvPr id="4099" name="Picture 3" descr="C:\Users\User\Desktop\feu\718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99592" y="1844824"/>
            <a:ext cx="5835701" cy="4377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feu\7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0"/>
            <a:ext cx="9142966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548680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Préparation des chantiers de restaurations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6" name="Image 5" descr="71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51520" y="1484784"/>
            <a:ext cx="3273828" cy="4365104"/>
          </a:xfrm>
          <a:prstGeom prst="rect">
            <a:avLst/>
          </a:prstGeom>
        </p:spPr>
      </p:pic>
      <p:pic>
        <p:nvPicPr>
          <p:cNvPr id="7" name="Image 6" descr="71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004048" y="1700808"/>
            <a:ext cx="3381840" cy="45091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7544" y="2204864"/>
            <a:ext cx="813690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 il doit se passer moins d’un  mois  à la réactivité des gestionnaires, propriétaires et autorités locales et nationales à débloquer des fonds et autorisations de mettre en actions les différents programmes de réhabilitations et de sauvegarde des espèces animales et végétales protégées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4293096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C’est une course à la restauration …….  pour lutter contre les érosions de sols</a:t>
            </a:r>
            <a:endParaRPr lang="fr-FR" dirty="0"/>
          </a:p>
        </p:txBody>
      </p:sp>
      <p:pic>
        <p:nvPicPr>
          <p:cNvPr id="1026" name="Picture 2" descr="C:\Users\User\Desktop\feu\69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9144000" cy="6858775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0" y="620688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Lutte contre l’érosion des sols face aux vents marins, pluies et ruissellements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User\Desktop\feu\70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115616" y="1844824"/>
            <a:ext cx="6336704" cy="475252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251520" y="2420888"/>
            <a:ext cx="86764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sols à faibles ou fortes déclivités doivent être rapidement mis en fascinage  </a:t>
            </a:r>
            <a:endParaRPr lang="fr-FR" dirty="0"/>
          </a:p>
        </p:txBody>
      </p:sp>
      <p:pic>
        <p:nvPicPr>
          <p:cNvPr id="13" name="Picture 4" descr="C:\Users\User\Desktop\feu\693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99592" y="1772816"/>
            <a:ext cx="6480720" cy="4861089"/>
          </a:xfrm>
          <a:prstGeom prst="rect">
            <a:avLst/>
          </a:prstGeom>
          <a:noFill/>
        </p:spPr>
      </p:pic>
      <p:pic>
        <p:nvPicPr>
          <p:cNvPr id="1029" name="Picture 5" descr="C:\Users\User\Desktop\feu\692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55576" y="1700808"/>
            <a:ext cx="6444208" cy="4833702"/>
          </a:xfrm>
          <a:prstGeom prst="rect">
            <a:avLst/>
          </a:prstGeom>
          <a:noFill/>
        </p:spPr>
      </p:pic>
      <p:pic>
        <p:nvPicPr>
          <p:cNvPr id="1030" name="Picture 6" descr="C:\Users\User\Desktop\feu\706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83568" y="1772816"/>
            <a:ext cx="6436603" cy="4827998"/>
          </a:xfrm>
          <a:prstGeom prst="rect">
            <a:avLst/>
          </a:prstGeom>
          <a:noFill/>
        </p:spPr>
      </p:pic>
      <p:pic>
        <p:nvPicPr>
          <p:cNvPr id="1031" name="Picture 7" descr="C:\Users\User\Desktop\feu\765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115616" y="1770010"/>
            <a:ext cx="3816424" cy="5087990"/>
          </a:xfrm>
          <a:prstGeom prst="rect">
            <a:avLst/>
          </a:prstGeom>
          <a:noFill/>
        </p:spPr>
      </p:pic>
      <p:pic>
        <p:nvPicPr>
          <p:cNvPr id="16" name="Image 15" descr="Photo aérienne Taillat travaux forestier.jp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0" y="1700423"/>
            <a:ext cx="9144000" cy="5157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8" grpId="0" animBg="1"/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524</Words>
  <Application>Microsoft Office PowerPoint</Application>
  <PresentationFormat>Affichage à l'écran (4:3)</PresentationFormat>
  <Paragraphs>64</Paragraphs>
  <Slides>13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User</dc:creator>
  <cp:lastModifiedBy>User</cp:lastModifiedBy>
  <cp:revision>10</cp:revision>
  <dcterms:created xsi:type="dcterms:W3CDTF">2019-04-26T18:45:13Z</dcterms:created>
  <dcterms:modified xsi:type="dcterms:W3CDTF">2019-10-02T11:08:34Z</dcterms:modified>
</cp:coreProperties>
</file>